
<file path=[Content_Types].xml><?xml version="1.0" encoding="utf-8"?>
<Types xmlns="http://schemas.openxmlformats.org/package/2006/content-types">
  <Default Extension="xml" ContentType="application/xml"/>
  <Default Extension="MOV" ContentType="video/unknown"/>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4" d="100"/>
          <a:sy n="104" d="100"/>
        </p:scale>
        <p:origin x="-1184" y="-11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841512980"/>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I assume she is referring to how answers are submitted. type in answers vs drag and drop tiles.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#2, change addition to subtraction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7" name="Shape 1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The rocket math project is the idea of having first grade students learn their math facts with an iPad. The</a:t>
            </a:r>
            <a:r>
              <a:rPr lang="en">
                <a:solidFill>
                  <a:schemeClr val="dk1"/>
                </a:solidFill>
              </a:rPr>
              <a:t> students will interact with our Rocket Math app, and they will be asked to solve basic math problems. The difficulty of the basic math problems will be split into levels, which become increasingly harder as the students master each level. Once a level is mastered they will be able to move on to unlock new levels. While the students are solving these math problems, the statistics on their performance will be tracked. </a:t>
            </a:r>
            <a:r>
              <a:rPr lang="en"/>
              <a:t>The data the students generate with this application would then be used to inform teachers how well their class is performing.The teachers will log onto an online portal, where they can view each individual student’s record. The Rocket Math project is essentially micro data mining first grade students to help track and improve their math skills.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The rocket math project will include implementing an IOS application from scratch, implementing a database to store gathered information from the application, and creating an online portal to view the logged information.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Again the IOS application will be where the students interact with the solvable math facts. This will include 0,1,2,… rules for addition, subtraction, multiplication, and division.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This is the basic idea of how it will work. Students will play our Rocket Math app on their iPads, and then their tracked data will be constantly streamed to a server. The type of data tracked will be number of questions right/wrong, time spent on question. Later on when a teacher is ready to review their students’ records, they will have an online login portal where they can access the data based. We also have plans to offer a settings menu in the online portal. The teacher would be able to modify the behavior of the app through the site, such as difficulty of math problems, or occurrence of math problems.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rot="10800000" flipH="1">
            <a:off x="0" y="2984999"/>
            <a:ext cx="9144000" cy="2158500"/>
          </a:xfrm>
          <a:prstGeom prst="rect">
            <a:avLst/>
          </a:prstGeom>
          <a:solidFill>
            <a:schemeClr val="lt1"/>
          </a:solidFill>
          <a:ln>
            <a:noFill/>
          </a:ln>
        </p:spPr>
        <p:txBody>
          <a:bodyPr lIns="91425" tIns="45700" rIns="91425" bIns="45700" anchor="ctr" anchorCtr="0">
            <a:noAutofit/>
          </a:bodyPr>
          <a:lstStyle/>
          <a:p>
            <a:pPr>
              <a:spcBef>
                <a:spcPts val="0"/>
              </a:spcBef>
              <a:buNone/>
            </a:pPr>
            <a:endParaRPr/>
          </a:p>
        </p:txBody>
      </p:sp>
      <p:sp>
        <p:nvSpPr>
          <p:cNvPr id="10" name="Shape 10"/>
          <p:cNvSpPr/>
          <p:nvPr/>
        </p:nvSpPr>
        <p:spPr>
          <a:xfrm>
            <a:off x="0" y="2393175"/>
            <a:ext cx="4617372" cy="59050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pPr>
              <a:spcBef>
                <a:spcPts val="0"/>
              </a:spcBef>
              <a:buNone/>
            </a:pPr>
            <a:endParaRPr/>
          </a:p>
        </p:txBody>
      </p:sp>
      <p:sp>
        <p:nvSpPr>
          <p:cNvPr id="11" name="Shape 11"/>
          <p:cNvSpPr/>
          <p:nvPr/>
        </p:nvSpPr>
        <p:spPr>
          <a:xfrm rot="10800000" flipH="1">
            <a:off x="0" y="2983958"/>
            <a:ext cx="4617372" cy="571095"/>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pPr>
              <a:spcBef>
                <a:spcPts val="0"/>
              </a:spcBef>
              <a:buNone/>
            </a:pPr>
            <a:endParaRPr/>
          </a:p>
        </p:txBody>
      </p:sp>
      <p:sp>
        <p:nvSpPr>
          <p:cNvPr id="12" name="Shape 12"/>
          <p:cNvSpPr txBox="1">
            <a:spLocks noGrp="1"/>
          </p:cNvSpPr>
          <p:nvPr>
            <p:ph type="ctrTitle"/>
          </p:nvPr>
        </p:nvSpPr>
        <p:spPr>
          <a:xfrm>
            <a:off x="685800" y="1746892"/>
            <a:ext cx="7772400" cy="1238099"/>
          </a:xfrm>
          <a:prstGeom prst="rect">
            <a:avLst/>
          </a:prstGeom>
        </p:spPr>
        <p:txBody>
          <a:bodyPr lIns="91425" tIns="91425" rIns="91425" bIns="91425" anchor="b" anchorCtr="0"/>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a:endParaRPr/>
          </a:p>
        </p:txBody>
      </p:sp>
      <p:sp>
        <p:nvSpPr>
          <p:cNvPr id="13" name="Shape 13"/>
          <p:cNvSpPr txBox="1">
            <a:spLocks noGrp="1"/>
          </p:cNvSpPr>
          <p:nvPr>
            <p:ph type="subTitle" idx="1"/>
          </p:nvPr>
        </p:nvSpPr>
        <p:spPr>
          <a:xfrm>
            <a:off x="685800" y="3093357"/>
            <a:ext cx="7772400" cy="666600"/>
          </a:xfrm>
          <a:prstGeom prst="rect">
            <a:avLst/>
          </a:prstGeom>
        </p:spPr>
        <p:txBody>
          <a:bodyPr lIns="91425" tIns="91425" rIns="91425" bIns="91425" anchor="t" anchorCtr="0"/>
          <a:lstStyle>
            <a:lvl1pPr algn="ctr">
              <a:spcBef>
                <a:spcPts val="0"/>
              </a:spcBef>
              <a:buClr>
                <a:schemeClr val="dk2"/>
              </a:buClr>
              <a:buSzPct val="100000"/>
              <a:buNone/>
              <a:defRPr sz="2400" i="1">
                <a:solidFill>
                  <a:schemeClr val="dk2"/>
                </a:solidFill>
              </a:defRPr>
            </a:lvl1pPr>
            <a:lvl2pPr algn="ctr">
              <a:spcBef>
                <a:spcPts val="0"/>
              </a:spcBef>
              <a:buClr>
                <a:schemeClr val="dk2"/>
              </a:buClr>
              <a:buNone/>
              <a:defRPr i="1">
                <a:solidFill>
                  <a:schemeClr val="dk2"/>
                </a:solidFill>
              </a:defRPr>
            </a:lvl2pPr>
            <a:lvl3pPr algn="ctr">
              <a:spcBef>
                <a:spcPts val="0"/>
              </a:spcBef>
              <a:buClr>
                <a:schemeClr val="dk2"/>
              </a:buClr>
              <a:buNone/>
              <a:defRPr i="1">
                <a:solidFill>
                  <a:schemeClr val="dk2"/>
                </a:solidFill>
              </a:defRPr>
            </a:lvl3pPr>
            <a:lvl4pPr algn="ctr">
              <a:spcBef>
                <a:spcPts val="0"/>
              </a:spcBef>
              <a:buClr>
                <a:schemeClr val="dk2"/>
              </a:buClr>
              <a:buSzPct val="100000"/>
              <a:buNone/>
              <a:defRPr sz="2400" i="1">
                <a:solidFill>
                  <a:schemeClr val="dk2"/>
                </a:solidFill>
              </a:defRPr>
            </a:lvl4pPr>
            <a:lvl5pPr algn="ctr">
              <a:spcBef>
                <a:spcPts val="0"/>
              </a:spcBef>
              <a:buClr>
                <a:schemeClr val="dk2"/>
              </a:buClr>
              <a:buSzPct val="100000"/>
              <a:buNone/>
              <a:defRPr sz="2400" i="1">
                <a:solidFill>
                  <a:schemeClr val="dk2"/>
                </a:solidFill>
              </a:defRPr>
            </a:lvl5pPr>
            <a:lvl6pPr algn="ctr">
              <a:spcBef>
                <a:spcPts val="0"/>
              </a:spcBef>
              <a:buClr>
                <a:schemeClr val="dk2"/>
              </a:buClr>
              <a:buSzPct val="100000"/>
              <a:buNone/>
              <a:defRPr sz="2400" i="1">
                <a:solidFill>
                  <a:schemeClr val="dk2"/>
                </a:solidFill>
              </a:defRPr>
            </a:lvl6pPr>
            <a:lvl7pPr algn="ctr">
              <a:spcBef>
                <a:spcPts val="0"/>
              </a:spcBef>
              <a:buClr>
                <a:schemeClr val="dk2"/>
              </a:buClr>
              <a:buSzPct val="100000"/>
              <a:buNone/>
              <a:defRPr sz="2400" i="1">
                <a:solidFill>
                  <a:schemeClr val="dk2"/>
                </a:solidFill>
              </a:defRPr>
            </a:lvl7pPr>
            <a:lvl8pPr algn="ctr">
              <a:spcBef>
                <a:spcPts val="0"/>
              </a:spcBef>
              <a:buClr>
                <a:schemeClr val="dk2"/>
              </a:buClr>
              <a:buSzPct val="100000"/>
              <a:buNone/>
              <a:defRPr sz="2400" i="1">
                <a:solidFill>
                  <a:schemeClr val="dk2"/>
                </a:solidFill>
              </a:defRPr>
            </a:lvl8pPr>
            <a:lvl9pPr algn="ctr">
              <a:spcBef>
                <a:spcPts val="0"/>
              </a:spcBef>
              <a:buClr>
                <a:schemeClr val="dk2"/>
              </a:buClr>
              <a:buSzPct val="100000"/>
              <a:buNone/>
              <a:defRPr sz="2400" i="1">
                <a:solidFill>
                  <a:schemeClr val="dk2"/>
                </a:solidFill>
              </a:defRPr>
            </a:lvl9pPr>
          </a:lstStyle>
          <a:p>
            <a:endParaRPr/>
          </a:p>
        </p:txBody>
      </p:sp>
      <p:sp>
        <p:nvSpPr>
          <p:cNvPr id="14" name="Shape 14"/>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a:spcBef>
                <a:spcPts val="0"/>
              </a:spcBef>
              <a:buNone/>
              <a:defRPr>
                <a:solidFill>
                  <a:schemeClr val="dk1"/>
                </a:solidFill>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
        <p:cNvGrpSpPr/>
        <p:nvPr/>
      </p:nvGrpSpPr>
      <p:grpSpPr>
        <a:xfrm>
          <a:off x="0" y="0"/>
          <a:ext cx="0" cy="0"/>
          <a:chOff x="0" y="0"/>
          <a:chExt cx="0" cy="0"/>
        </a:xfrm>
      </p:grpSpPr>
      <p:sp>
        <p:nvSpPr>
          <p:cNvPr id="16" name="Shape 16"/>
          <p:cNvSpPr/>
          <p:nvPr/>
        </p:nvSpPr>
        <p:spPr>
          <a:xfrm rot="10800000" flipH="1">
            <a:off x="0" y="1163100"/>
            <a:ext cx="9144000" cy="3980399"/>
          </a:xfrm>
          <a:prstGeom prst="rect">
            <a:avLst/>
          </a:prstGeom>
          <a:solidFill>
            <a:schemeClr val="lt1"/>
          </a:solidFill>
          <a:ln>
            <a:noFill/>
          </a:ln>
        </p:spPr>
        <p:txBody>
          <a:bodyPr lIns="91425" tIns="45700" rIns="91425" bIns="45700" anchor="ctr" anchorCtr="0">
            <a:noAutofit/>
          </a:bodyPr>
          <a:lstStyle/>
          <a:p>
            <a:pPr>
              <a:spcBef>
                <a:spcPts val="0"/>
              </a:spcBef>
              <a:buNone/>
            </a:pPr>
            <a:endParaRPr/>
          </a:p>
        </p:txBody>
      </p:sp>
      <p:sp>
        <p:nvSpPr>
          <p:cNvPr id="17" name="Shape 17"/>
          <p:cNvSpPr/>
          <p:nvPr/>
        </p:nvSpPr>
        <p:spPr>
          <a:xfrm flipH="1">
            <a:off x="4526627" y="571349"/>
            <a:ext cx="4617372" cy="59050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pPr>
              <a:spcBef>
                <a:spcPts val="0"/>
              </a:spcBef>
              <a:buNone/>
            </a:pPr>
            <a:endParaRPr/>
          </a:p>
        </p:txBody>
      </p:sp>
      <p:sp>
        <p:nvSpPr>
          <p:cNvPr id="18" name="Shape 18"/>
          <p:cNvSpPr/>
          <p:nvPr/>
        </p:nvSpPr>
        <p:spPr>
          <a:xfrm rot="10800000">
            <a:off x="4526627" y="1162132"/>
            <a:ext cx="4617372" cy="571095"/>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pPr>
              <a:spcBef>
                <a:spcPts val="0"/>
              </a:spcBef>
              <a:buNone/>
            </a:pPr>
            <a:endParaRPr/>
          </a:p>
        </p:txBody>
      </p:sp>
      <p:sp>
        <p:nvSpPr>
          <p:cNvPr id="19" name="Shape 19"/>
          <p:cNvSpPr txBox="1">
            <a:spLocks noGrp="1"/>
          </p:cNvSpPr>
          <p:nvPr>
            <p:ph type="title"/>
          </p:nvPr>
        </p:nvSpPr>
        <p:spPr>
          <a:xfrm>
            <a:off x="457200" y="205978"/>
            <a:ext cx="8229600" cy="857400"/>
          </a:xfrm>
          <a:prstGeom prst="rect">
            <a:avLst/>
          </a:prstGeom>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0" name="Shape 20"/>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1" name="Shape 21"/>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a:spcBef>
                <a:spcPts val="0"/>
              </a:spcBef>
              <a:buNone/>
              <a:defRPr>
                <a:solidFill>
                  <a:schemeClr val="dk2"/>
                </a:solidFill>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2"/>
        <p:cNvGrpSpPr/>
        <p:nvPr/>
      </p:nvGrpSpPr>
      <p:grpSpPr>
        <a:xfrm>
          <a:off x="0" y="0"/>
          <a:ext cx="0" cy="0"/>
          <a:chOff x="0" y="0"/>
          <a:chExt cx="0" cy="0"/>
        </a:xfrm>
      </p:grpSpPr>
      <p:sp>
        <p:nvSpPr>
          <p:cNvPr id="23" name="Shape 23"/>
          <p:cNvSpPr/>
          <p:nvPr/>
        </p:nvSpPr>
        <p:spPr>
          <a:xfrm rot="10800000" flipH="1">
            <a:off x="0" y="1163100"/>
            <a:ext cx="9144000" cy="3980399"/>
          </a:xfrm>
          <a:prstGeom prst="rect">
            <a:avLst/>
          </a:prstGeom>
          <a:solidFill>
            <a:schemeClr val="lt1"/>
          </a:solidFill>
          <a:ln>
            <a:noFill/>
          </a:ln>
        </p:spPr>
        <p:txBody>
          <a:bodyPr lIns="91425" tIns="45700" rIns="91425" bIns="45700" anchor="ctr" anchorCtr="0">
            <a:noAutofit/>
          </a:bodyPr>
          <a:lstStyle/>
          <a:p>
            <a:pPr>
              <a:spcBef>
                <a:spcPts val="0"/>
              </a:spcBef>
              <a:buNone/>
            </a:pPr>
            <a:endParaRPr/>
          </a:p>
        </p:txBody>
      </p:sp>
      <p:sp>
        <p:nvSpPr>
          <p:cNvPr id="24" name="Shape 24"/>
          <p:cNvSpPr/>
          <p:nvPr/>
        </p:nvSpPr>
        <p:spPr>
          <a:xfrm rot="10800000">
            <a:off x="4526627" y="1162132"/>
            <a:ext cx="4617372" cy="571095"/>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pPr>
              <a:spcBef>
                <a:spcPts val="0"/>
              </a:spcBef>
              <a:buNone/>
            </a:pPr>
            <a:endParaRPr/>
          </a:p>
        </p:txBody>
      </p:sp>
      <p:sp>
        <p:nvSpPr>
          <p:cNvPr id="25" name="Shape 25"/>
          <p:cNvSpPr txBox="1">
            <a:spLocks noGrp="1"/>
          </p:cNvSpPr>
          <p:nvPr>
            <p:ph type="title"/>
          </p:nvPr>
        </p:nvSpPr>
        <p:spPr>
          <a:xfrm>
            <a:off x="457200" y="205978"/>
            <a:ext cx="8229600" cy="857400"/>
          </a:xfrm>
          <a:prstGeom prst="rect">
            <a:avLst/>
          </a:prstGeom>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 name="Shape 26"/>
          <p:cNvSpPr txBox="1">
            <a:spLocks noGrp="1"/>
          </p:cNvSpPr>
          <p:nvPr>
            <p:ph type="body" idx="1"/>
          </p:nvPr>
        </p:nvSpPr>
        <p:spPr>
          <a:xfrm>
            <a:off x="457200" y="1200150"/>
            <a:ext cx="3994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7" name="Shape 27"/>
          <p:cNvSpPr/>
          <p:nvPr/>
        </p:nvSpPr>
        <p:spPr>
          <a:xfrm flipH="1">
            <a:off x="4526627" y="571349"/>
            <a:ext cx="4617372" cy="59050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pPr>
              <a:spcBef>
                <a:spcPts val="0"/>
              </a:spcBef>
              <a:buNone/>
            </a:pPr>
            <a:endParaRPr/>
          </a:p>
        </p:txBody>
      </p:sp>
      <p:sp>
        <p:nvSpPr>
          <p:cNvPr id="28" name="Shape 28"/>
          <p:cNvSpPr txBox="1">
            <a:spLocks noGrp="1"/>
          </p:cNvSpPr>
          <p:nvPr>
            <p:ph type="body" idx="2"/>
          </p:nvPr>
        </p:nvSpPr>
        <p:spPr>
          <a:xfrm>
            <a:off x="4692273" y="1200150"/>
            <a:ext cx="3994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9" name="Shape 29"/>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a:spcBef>
                <a:spcPts val="0"/>
              </a:spcBef>
              <a:buNone/>
              <a:defRPr>
                <a:solidFill>
                  <a:schemeClr val="dk2"/>
                </a:solidFill>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0"/>
        <p:cNvGrpSpPr/>
        <p:nvPr/>
      </p:nvGrpSpPr>
      <p:grpSpPr>
        <a:xfrm>
          <a:off x="0" y="0"/>
          <a:ext cx="0" cy="0"/>
          <a:chOff x="0" y="0"/>
          <a:chExt cx="0" cy="0"/>
        </a:xfrm>
      </p:grpSpPr>
      <p:sp>
        <p:nvSpPr>
          <p:cNvPr id="31" name="Shape 31"/>
          <p:cNvSpPr/>
          <p:nvPr/>
        </p:nvSpPr>
        <p:spPr>
          <a:xfrm rot="10800000" flipH="1">
            <a:off x="0" y="1163100"/>
            <a:ext cx="9144000" cy="3980399"/>
          </a:xfrm>
          <a:prstGeom prst="rect">
            <a:avLst/>
          </a:prstGeom>
          <a:solidFill>
            <a:schemeClr val="lt1"/>
          </a:solidFill>
          <a:ln>
            <a:noFill/>
          </a:ln>
        </p:spPr>
        <p:txBody>
          <a:bodyPr lIns="91425" tIns="45700" rIns="91425" bIns="45700" anchor="ctr" anchorCtr="0">
            <a:noAutofit/>
          </a:bodyPr>
          <a:lstStyle/>
          <a:p>
            <a:pPr>
              <a:spcBef>
                <a:spcPts val="0"/>
              </a:spcBef>
              <a:buNone/>
            </a:pPr>
            <a:endParaRPr/>
          </a:p>
        </p:txBody>
      </p:sp>
      <p:sp>
        <p:nvSpPr>
          <p:cNvPr id="32" name="Shape 32"/>
          <p:cNvSpPr/>
          <p:nvPr/>
        </p:nvSpPr>
        <p:spPr>
          <a:xfrm flipH="1">
            <a:off x="4526627" y="571349"/>
            <a:ext cx="4617372" cy="59050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pPr>
              <a:spcBef>
                <a:spcPts val="0"/>
              </a:spcBef>
              <a:buNone/>
            </a:pPr>
            <a:endParaRPr/>
          </a:p>
        </p:txBody>
      </p:sp>
      <p:sp>
        <p:nvSpPr>
          <p:cNvPr id="33" name="Shape 33"/>
          <p:cNvSpPr txBox="1">
            <a:spLocks noGrp="1"/>
          </p:cNvSpPr>
          <p:nvPr>
            <p:ph type="title"/>
          </p:nvPr>
        </p:nvSpPr>
        <p:spPr>
          <a:xfrm>
            <a:off x="457200" y="205978"/>
            <a:ext cx="8229600" cy="857400"/>
          </a:xfrm>
          <a:prstGeom prst="rect">
            <a:avLst/>
          </a:prstGeom>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4" name="Shape 34"/>
          <p:cNvSpPr/>
          <p:nvPr/>
        </p:nvSpPr>
        <p:spPr>
          <a:xfrm rot="10800000">
            <a:off x="4526627" y="1162132"/>
            <a:ext cx="4617372" cy="571095"/>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pPr>
              <a:spcBef>
                <a:spcPts val="0"/>
              </a:spcBef>
              <a:buNone/>
            </a:pPr>
            <a:endParaRPr/>
          </a:p>
        </p:txBody>
      </p:sp>
      <p:sp>
        <p:nvSpPr>
          <p:cNvPr id="35" name="Shape 35"/>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a:spcBef>
                <a:spcPts val="0"/>
              </a:spcBef>
              <a:buNone/>
              <a:defRPr>
                <a:solidFill>
                  <a:schemeClr val="dk1"/>
                </a:solidFill>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36"/>
        <p:cNvGrpSpPr/>
        <p:nvPr/>
      </p:nvGrpSpPr>
      <p:grpSpPr>
        <a:xfrm>
          <a:off x="0" y="0"/>
          <a:ext cx="0" cy="0"/>
          <a:chOff x="0" y="0"/>
          <a:chExt cx="0" cy="0"/>
        </a:xfrm>
      </p:grpSpPr>
      <p:sp>
        <p:nvSpPr>
          <p:cNvPr id="37" name="Shape 37"/>
          <p:cNvSpPr/>
          <p:nvPr/>
        </p:nvSpPr>
        <p:spPr>
          <a:xfrm rot="10800000" flipH="1">
            <a:off x="0" y="4412699"/>
            <a:ext cx="9144000" cy="730799"/>
          </a:xfrm>
          <a:prstGeom prst="rect">
            <a:avLst/>
          </a:prstGeom>
          <a:solidFill>
            <a:schemeClr val="lt1"/>
          </a:solidFill>
          <a:ln>
            <a:noFill/>
          </a:ln>
        </p:spPr>
        <p:txBody>
          <a:bodyPr lIns="91425" tIns="45700" rIns="91425" bIns="45700" anchor="ctr" anchorCtr="0">
            <a:noAutofit/>
          </a:bodyPr>
          <a:lstStyle/>
          <a:p>
            <a:pPr>
              <a:spcBef>
                <a:spcPts val="0"/>
              </a:spcBef>
              <a:buNone/>
            </a:pPr>
            <a:endParaRPr/>
          </a:p>
        </p:txBody>
      </p:sp>
      <p:sp>
        <p:nvSpPr>
          <p:cNvPr id="38" name="Shape 38"/>
          <p:cNvSpPr/>
          <p:nvPr/>
        </p:nvSpPr>
        <p:spPr>
          <a:xfrm flipH="1">
            <a:off x="4526627" y="3820834"/>
            <a:ext cx="4617372" cy="59050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pPr>
              <a:spcBef>
                <a:spcPts val="0"/>
              </a:spcBef>
              <a:buNone/>
            </a:pPr>
            <a:endParaRPr/>
          </a:p>
        </p:txBody>
      </p:sp>
      <p:sp>
        <p:nvSpPr>
          <p:cNvPr id="39" name="Shape 39"/>
          <p:cNvSpPr/>
          <p:nvPr/>
        </p:nvSpPr>
        <p:spPr>
          <a:xfrm rot="10800000">
            <a:off x="4526627" y="4411617"/>
            <a:ext cx="4617372" cy="571095"/>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pPr>
              <a:spcBef>
                <a:spcPts val="0"/>
              </a:spcBef>
              <a:buNone/>
            </a:pPr>
            <a:endParaRPr/>
          </a:p>
        </p:txBody>
      </p:sp>
      <p:sp>
        <p:nvSpPr>
          <p:cNvPr id="40" name="Shape 40"/>
          <p:cNvSpPr txBox="1">
            <a:spLocks noGrp="1"/>
          </p:cNvSpPr>
          <p:nvPr>
            <p:ph type="body" idx="1"/>
          </p:nvPr>
        </p:nvSpPr>
        <p:spPr>
          <a:xfrm>
            <a:off x="457200" y="4421726"/>
            <a:ext cx="8229600" cy="505200"/>
          </a:xfrm>
          <a:prstGeom prst="rect">
            <a:avLst/>
          </a:prstGeom>
        </p:spPr>
        <p:txBody>
          <a:bodyPr lIns="91425" tIns="91425" rIns="91425" bIns="91425" anchor="ctr" anchorCtr="0"/>
          <a:lstStyle>
            <a:lvl1pPr>
              <a:spcBef>
                <a:spcPts val="0"/>
              </a:spcBef>
              <a:buClr>
                <a:schemeClr val="dk2"/>
              </a:buClr>
              <a:buSzPct val="100000"/>
              <a:buNone/>
              <a:defRPr sz="2400" i="1">
                <a:solidFill>
                  <a:schemeClr val="dk2"/>
                </a:solidFill>
              </a:defRPr>
            </a:lvl1pPr>
          </a:lstStyle>
          <a:p>
            <a:endParaRPr/>
          </a:p>
        </p:txBody>
      </p:sp>
      <p:sp>
        <p:nvSpPr>
          <p:cNvPr id="41" name="Shape 41"/>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a:spcBef>
                <a:spcPts val="0"/>
              </a:spcBef>
              <a:buNone/>
              <a:defRPr>
                <a:solidFill>
                  <a:schemeClr val="dk2"/>
                </a:solidFill>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2"/>
        <p:cNvGrpSpPr/>
        <p:nvPr/>
      </p:nvGrpSpPr>
      <p:grpSpPr>
        <a:xfrm>
          <a:off x="0" y="0"/>
          <a:ext cx="0" cy="0"/>
          <a:chOff x="0" y="0"/>
          <a:chExt cx="0" cy="0"/>
        </a:xfrm>
      </p:grpSpPr>
      <p:sp>
        <p:nvSpPr>
          <p:cNvPr id="43" name="Shape 43"/>
          <p:cNvSpPr/>
          <p:nvPr/>
        </p:nvSpPr>
        <p:spPr>
          <a:xfrm>
            <a:off x="6676" y="76256"/>
            <a:ext cx="9134130" cy="5054792"/>
          </a:xfrm>
          <a:custGeom>
            <a:avLst/>
            <a:gdLst/>
            <a:ahLst/>
            <a:cxnLst/>
            <a:rect l="0" t="0" r="0" b="0"/>
            <a:pathLst>
              <a:path w="9157023" h="6739723" extrusionOk="0">
                <a:moveTo>
                  <a:pt x="1629" y="0"/>
                </a:moveTo>
                <a:lnTo>
                  <a:pt x="9157023" y="4340980"/>
                </a:lnTo>
                <a:lnTo>
                  <a:pt x="1593" y="6739723"/>
                </a:lnTo>
                <a:cubicBezTo>
                  <a:pt x="-3941" y="5123960"/>
                  <a:pt x="7163" y="1615763"/>
                  <a:pt x="1629" y="0"/>
                </a:cubicBezTo>
                <a:close/>
              </a:path>
            </a:pathLst>
          </a:custGeom>
          <a:solidFill>
            <a:srgbClr val="FFFFFF">
              <a:alpha val="6666"/>
            </a:srgbClr>
          </a:solidFill>
          <a:ln>
            <a:noFill/>
          </a:ln>
        </p:spPr>
        <p:txBody>
          <a:bodyPr lIns="91425" tIns="45700" rIns="91425" bIns="45700" anchor="ctr" anchorCtr="0">
            <a:noAutofit/>
          </a:bodyPr>
          <a:lstStyle/>
          <a:p>
            <a:pPr>
              <a:spcBef>
                <a:spcPts val="0"/>
              </a:spcBef>
              <a:buNone/>
            </a:pPr>
            <a:endParaRPr/>
          </a:p>
        </p:txBody>
      </p:sp>
      <p:sp>
        <p:nvSpPr>
          <p:cNvPr id="44" name="Shape 44"/>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gs>
            <a:gs pos="100000">
              <a:schemeClr val="dk2"/>
            </a:gs>
          </a:gsLst>
          <a:path path="circle">
            <a:fillToRect l="50000" t="50000" r="50000" b="50000"/>
          </a:path>
          <a:tileRect/>
        </a:gra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05978"/>
            <a:ext cx="8229600" cy="857400"/>
          </a:xfrm>
          <a:prstGeom prst="rect">
            <a:avLst/>
          </a:prstGeom>
          <a:noFill/>
          <a:ln>
            <a:noFill/>
          </a:ln>
        </p:spPr>
        <p:txBody>
          <a:bodyPr lIns="91425" tIns="91425" rIns="91425" bIns="91425" anchor="ctr" anchorCtr="0"/>
          <a:lstStyle>
            <a:lvl1pPr>
              <a:spcBef>
                <a:spcPts val="0"/>
              </a:spcBef>
              <a:buClr>
                <a:schemeClr val="lt1"/>
              </a:buClr>
              <a:buSzPct val="100000"/>
              <a:buFont typeface="Georgia"/>
              <a:buNone/>
              <a:defRPr sz="4800">
                <a:solidFill>
                  <a:schemeClr val="lt1"/>
                </a:solidFill>
                <a:latin typeface="Georgia"/>
                <a:ea typeface="Georgia"/>
                <a:cs typeface="Georgia"/>
                <a:sym typeface="Georgia"/>
              </a:defRPr>
            </a:lvl1pPr>
            <a:lvl2pPr>
              <a:spcBef>
                <a:spcPts val="0"/>
              </a:spcBef>
              <a:buClr>
                <a:schemeClr val="lt1"/>
              </a:buClr>
              <a:buSzPct val="100000"/>
              <a:buFont typeface="Georgia"/>
              <a:buNone/>
              <a:defRPr sz="4800">
                <a:solidFill>
                  <a:schemeClr val="lt1"/>
                </a:solidFill>
                <a:latin typeface="Georgia"/>
                <a:ea typeface="Georgia"/>
                <a:cs typeface="Georgia"/>
                <a:sym typeface="Georgia"/>
              </a:defRPr>
            </a:lvl2pPr>
            <a:lvl3pPr>
              <a:spcBef>
                <a:spcPts val="0"/>
              </a:spcBef>
              <a:buClr>
                <a:schemeClr val="lt1"/>
              </a:buClr>
              <a:buSzPct val="100000"/>
              <a:buFont typeface="Georgia"/>
              <a:buNone/>
              <a:defRPr sz="4800">
                <a:solidFill>
                  <a:schemeClr val="lt1"/>
                </a:solidFill>
                <a:latin typeface="Georgia"/>
                <a:ea typeface="Georgia"/>
                <a:cs typeface="Georgia"/>
                <a:sym typeface="Georgia"/>
              </a:defRPr>
            </a:lvl3pPr>
            <a:lvl4pPr>
              <a:spcBef>
                <a:spcPts val="0"/>
              </a:spcBef>
              <a:buClr>
                <a:schemeClr val="lt1"/>
              </a:buClr>
              <a:buSzPct val="100000"/>
              <a:buFont typeface="Georgia"/>
              <a:buNone/>
              <a:defRPr sz="4800">
                <a:solidFill>
                  <a:schemeClr val="lt1"/>
                </a:solidFill>
                <a:latin typeface="Georgia"/>
                <a:ea typeface="Georgia"/>
                <a:cs typeface="Georgia"/>
                <a:sym typeface="Georgia"/>
              </a:defRPr>
            </a:lvl4pPr>
            <a:lvl5pPr>
              <a:spcBef>
                <a:spcPts val="0"/>
              </a:spcBef>
              <a:buClr>
                <a:schemeClr val="lt1"/>
              </a:buClr>
              <a:buSzPct val="100000"/>
              <a:buFont typeface="Georgia"/>
              <a:buNone/>
              <a:defRPr sz="4800">
                <a:solidFill>
                  <a:schemeClr val="lt1"/>
                </a:solidFill>
                <a:latin typeface="Georgia"/>
                <a:ea typeface="Georgia"/>
                <a:cs typeface="Georgia"/>
                <a:sym typeface="Georgia"/>
              </a:defRPr>
            </a:lvl5pPr>
            <a:lvl6pPr>
              <a:spcBef>
                <a:spcPts val="0"/>
              </a:spcBef>
              <a:buClr>
                <a:schemeClr val="lt1"/>
              </a:buClr>
              <a:buSzPct val="100000"/>
              <a:buFont typeface="Georgia"/>
              <a:buNone/>
              <a:defRPr sz="4800">
                <a:solidFill>
                  <a:schemeClr val="lt1"/>
                </a:solidFill>
                <a:latin typeface="Georgia"/>
                <a:ea typeface="Georgia"/>
                <a:cs typeface="Georgia"/>
                <a:sym typeface="Georgia"/>
              </a:defRPr>
            </a:lvl6pPr>
            <a:lvl7pPr>
              <a:spcBef>
                <a:spcPts val="0"/>
              </a:spcBef>
              <a:buClr>
                <a:schemeClr val="lt1"/>
              </a:buClr>
              <a:buSzPct val="100000"/>
              <a:buFont typeface="Georgia"/>
              <a:buNone/>
              <a:defRPr sz="4800">
                <a:solidFill>
                  <a:schemeClr val="lt1"/>
                </a:solidFill>
                <a:latin typeface="Georgia"/>
                <a:ea typeface="Georgia"/>
                <a:cs typeface="Georgia"/>
                <a:sym typeface="Georgia"/>
              </a:defRPr>
            </a:lvl7pPr>
            <a:lvl8pPr>
              <a:spcBef>
                <a:spcPts val="0"/>
              </a:spcBef>
              <a:buClr>
                <a:schemeClr val="lt1"/>
              </a:buClr>
              <a:buSzPct val="100000"/>
              <a:buFont typeface="Georgia"/>
              <a:buNone/>
              <a:defRPr sz="4800">
                <a:solidFill>
                  <a:schemeClr val="lt1"/>
                </a:solidFill>
                <a:latin typeface="Georgia"/>
                <a:ea typeface="Georgia"/>
                <a:cs typeface="Georgia"/>
                <a:sym typeface="Georgia"/>
              </a:defRPr>
            </a:lvl8pPr>
            <a:lvl9pPr>
              <a:spcBef>
                <a:spcPts val="0"/>
              </a:spcBef>
              <a:buClr>
                <a:schemeClr val="lt1"/>
              </a:buClr>
              <a:buSzPct val="100000"/>
              <a:buFont typeface="Georgia"/>
              <a:buNone/>
              <a:defRPr sz="4800">
                <a:solidFill>
                  <a:schemeClr val="lt1"/>
                </a:solidFill>
                <a:latin typeface="Georgia"/>
                <a:ea typeface="Georgia"/>
                <a:cs typeface="Georgia"/>
                <a:sym typeface="Georgia"/>
              </a:defRPr>
            </a:lvl9pPr>
          </a:lstStyle>
          <a:p>
            <a:endParaRPr/>
          </a:p>
        </p:txBody>
      </p:sp>
      <p:sp>
        <p:nvSpPr>
          <p:cNvPr id="6" name="Shape 6"/>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a:spcBef>
                <a:spcPts val="600"/>
              </a:spcBef>
              <a:buClr>
                <a:schemeClr val="dk1"/>
              </a:buClr>
              <a:buSzPct val="100000"/>
              <a:buFont typeface="Georgia"/>
              <a:defRPr sz="3000">
                <a:solidFill>
                  <a:schemeClr val="dk1"/>
                </a:solidFill>
                <a:latin typeface="Georgia"/>
                <a:ea typeface="Georgia"/>
                <a:cs typeface="Georgia"/>
                <a:sym typeface="Georgia"/>
              </a:defRPr>
            </a:lvl1pPr>
            <a:lvl2pPr>
              <a:spcBef>
                <a:spcPts val="480"/>
              </a:spcBef>
              <a:buClr>
                <a:schemeClr val="dk1"/>
              </a:buClr>
              <a:buSzPct val="100000"/>
              <a:buFont typeface="Georgia"/>
              <a:defRPr sz="2400">
                <a:solidFill>
                  <a:schemeClr val="dk1"/>
                </a:solidFill>
                <a:latin typeface="Georgia"/>
                <a:ea typeface="Georgia"/>
                <a:cs typeface="Georgia"/>
                <a:sym typeface="Georgia"/>
              </a:defRPr>
            </a:lvl2pPr>
            <a:lvl3pPr>
              <a:spcBef>
                <a:spcPts val="480"/>
              </a:spcBef>
              <a:buClr>
                <a:schemeClr val="dk1"/>
              </a:buClr>
              <a:buSzPct val="100000"/>
              <a:buFont typeface="Georgia"/>
              <a:defRPr sz="2400">
                <a:solidFill>
                  <a:schemeClr val="dk1"/>
                </a:solidFill>
                <a:latin typeface="Georgia"/>
                <a:ea typeface="Georgia"/>
                <a:cs typeface="Georgia"/>
                <a:sym typeface="Georgia"/>
              </a:defRPr>
            </a:lvl3pPr>
            <a:lvl4pPr>
              <a:spcBef>
                <a:spcPts val="360"/>
              </a:spcBef>
              <a:buClr>
                <a:schemeClr val="dk1"/>
              </a:buClr>
              <a:buSzPct val="100000"/>
              <a:buFont typeface="Georgia"/>
              <a:defRPr sz="1800">
                <a:solidFill>
                  <a:schemeClr val="dk1"/>
                </a:solidFill>
                <a:latin typeface="Georgia"/>
                <a:ea typeface="Georgia"/>
                <a:cs typeface="Georgia"/>
                <a:sym typeface="Georgia"/>
              </a:defRPr>
            </a:lvl4pPr>
            <a:lvl5pPr>
              <a:spcBef>
                <a:spcPts val="360"/>
              </a:spcBef>
              <a:buClr>
                <a:schemeClr val="dk1"/>
              </a:buClr>
              <a:buSzPct val="100000"/>
              <a:buFont typeface="Georgia"/>
              <a:defRPr sz="1800">
                <a:solidFill>
                  <a:schemeClr val="dk1"/>
                </a:solidFill>
                <a:latin typeface="Georgia"/>
                <a:ea typeface="Georgia"/>
                <a:cs typeface="Georgia"/>
                <a:sym typeface="Georgia"/>
              </a:defRPr>
            </a:lvl5pPr>
            <a:lvl6pPr>
              <a:spcBef>
                <a:spcPts val="360"/>
              </a:spcBef>
              <a:buClr>
                <a:schemeClr val="dk1"/>
              </a:buClr>
              <a:buSzPct val="100000"/>
              <a:buFont typeface="Georgia"/>
              <a:defRPr sz="1800">
                <a:solidFill>
                  <a:schemeClr val="dk1"/>
                </a:solidFill>
                <a:latin typeface="Georgia"/>
                <a:ea typeface="Georgia"/>
                <a:cs typeface="Georgia"/>
                <a:sym typeface="Georgia"/>
              </a:defRPr>
            </a:lvl6pPr>
            <a:lvl7pPr>
              <a:spcBef>
                <a:spcPts val="360"/>
              </a:spcBef>
              <a:buClr>
                <a:schemeClr val="dk1"/>
              </a:buClr>
              <a:buSzPct val="100000"/>
              <a:buFont typeface="Georgia"/>
              <a:defRPr sz="1800">
                <a:solidFill>
                  <a:schemeClr val="dk1"/>
                </a:solidFill>
                <a:latin typeface="Georgia"/>
                <a:ea typeface="Georgia"/>
                <a:cs typeface="Georgia"/>
                <a:sym typeface="Georgia"/>
              </a:defRPr>
            </a:lvl7pPr>
            <a:lvl8pPr>
              <a:spcBef>
                <a:spcPts val="360"/>
              </a:spcBef>
              <a:buClr>
                <a:schemeClr val="dk1"/>
              </a:buClr>
              <a:buSzPct val="100000"/>
              <a:buFont typeface="Georgia"/>
              <a:defRPr sz="1800">
                <a:solidFill>
                  <a:schemeClr val="dk1"/>
                </a:solidFill>
                <a:latin typeface="Georgia"/>
                <a:ea typeface="Georgia"/>
                <a:cs typeface="Georgia"/>
                <a:sym typeface="Georgia"/>
              </a:defRPr>
            </a:lvl8pPr>
            <a:lvl9pPr>
              <a:spcBef>
                <a:spcPts val="360"/>
              </a:spcBef>
              <a:buClr>
                <a:schemeClr val="dk1"/>
              </a:buClr>
              <a:buSzPct val="100000"/>
              <a:buFont typeface="Georgia"/>
              <a:defRPr sz="1800">
                <a:solidFill>
                  <a:schemeClr val="dk1"/>
                </a:solidFill>
                <a:latin typeface="Georgia"/>
                <a:ea typeface="Georgia"/>
                <a:cs typeface="Georgia"/>
                <a:sym typeface="Georgia"/>
              </a:defRPr>
            </a:lvl9pPr>
          </a:lstStyle>
          <a:p>
            <a:endParaRPr/>
          </a:p>
        </p:txBody>
      </p:sp>
      <p:sp>
        <p:nvSpPr>
          <p:cNvPr id="7" name="Shape 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algn="r">
              <a:spcBef>
                <a:spcPts val="0"/>
              </a:spcBef>
              <a:buNone/>
              <a:defRPr sz="1300">
                <a:solidFill>
                  <a:schemeClr val="lt2"/>
                </a:solidFill>
                <a:latin typeface="Georgia"/>
                <a:ea typeface="Georgia"/>
                <a:cs typeface="Georgia"/>
                <a:sym typeface="Georgia"/>
              </a:defRPr>
            </a:lvl1pPr>
          </a:lstStyle>
          <a:p>
            <a:pPr>
              <a:spcBef>
                <a:spcPts val="0"/>
              </a:spcBef>
              <a:buNone/>
            </a:pPr>
            <a:fld id="{00000000-1234-1234-1234-123412341234}" type="slidenum">
              <a:rPr lang="en"/>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9.xml"/><Relationship Id="rId5" Type="http://schemas.openxmlformats.org/officeDocument/2006/relationships/image" Target="../media/image18.png"/><Relationship Id="rId1" Type="http://schemas.microsoft.com/office/2007/relationships/media" Target="../media/media1.MOV"/><Relationship Id="rId2" Type="http://schemas.openxmlformats.org/officeDocument/2006/relationships/video" Target="../media/media1.MOV"/></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ctrTitle"/>
          </p:nvPr>
        </p:nvSpPr>
        <p:spPr>
          <a:xfrm>
            <a:off x="685800" y="1746892"/>
            <a:ext cx="7772400" cy="1238099"/>
          </a:xfrm>
          <a:prstGeom prst="rect">
            <a:avLst/>
          </a:prstGeom>
        </p:spPr>
        <p:txBody>
          <a:bodyPr lIns="91425" tIns="91425" rIns="91425" bIns="91425" anchor="b" anchorCtr="0">
            <a:noAutofit/>
          </a:bodyPr>
          <a:lstStyle/>
          <a:p>
            <a:pPr>
              <a:spcBef>
                <a:spcPts val="0"/>
              </a:spcBef>
              <a:buNone/>
            </a:pPr>
            <a:r>
              <a:rPr lang="en"/>
              <a:t>Final Presentation</a:t>
            </a:r>
          </a:p>
        </p:txBody>
      </p:sp>
      <p:sp>
        <p:nvSpPr>
          <p:cNvPr id="47" name="Shape 47"/>
          <p:cNvSpPr txBox="1">
            <a:spLocks noGrp="1"/>
          </p:cNvSpPr>
          <p:nvPr>
            <p:ph type="subTitle" idx="1"/>
          </p:nvPr>
        </p:nvSpPr>
        <p:spPr>
          <a:xfrm>
            <a:off x="685800" y="3093357"/>
            <a:ext cx="7772400" cy="666600"/>
          </a:xfrm>
          <a:prstGeom prst="rect">
            <a:avLst/>
          </a:prstGeom>
        </p:spPr>
        <p:txBody>
          <a:bodyPr lIns="91425" tIns="91425" rIns="91425" bIns="91425" anchor="t" anchorCtr="0">
            <a:noAutofit/>
          </a:bodyPr>
          <a:lstStyle/>
          <a:p>
            <a:pPr>
              <a:spcBef>
                <a:spcPts val="0"/>
              </a:spcBef>
              <a:buNone/>
            </a:pPr>
            <a:r>
              <a:rPr lang="en"/>
              <a:t>Samuel Arseneault, Kelly Markaity, John Luu</a:t>
            </a:r>
          </a:p>
        </p:txBody>
      </p:sp>
    </p:spTree>
  </p:cSld>
  <p:clrMapOvr>
    <a:masterClrMapping/>
  </p:clrMapOvr>
  <p:transition xmlns:p14="http://schemas.microsoft.com/office/powerpoint/2010/mai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a:spcBef>
                <a:spcPts val="0"/>
              </a:spcBef>
              <a:buNone/>
            </a:pPr>
            <a:r>
              <a:rPr lang="en"/>
              <a:t>Final Product</a:t>
            </a:r>
          </a:p>
        </p:txBody>
      </p:sp>
      <p:sp>
        <p:nvSpPr>
          <p:cNvPr id="108" name="Shape 108"/>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a:spcBef>
                <a:spcPts val="0"/>
              </a:spcBef>
              <a:buNone/>
            </a:pPr>
            <a:endParaRPr/>
          </a:p>
        </p:txBody>
      </p:sp>
      <p:pic>
        <p:nvPicPr>
          <p:cNvPr id="109" name="Shape 109"/>
          <p:cNvPicPr preferRelativeResize="0"/>
          <p:nvPr/>
        </p:nvPicPr>
        <p:blipFill>
          <a:blip r:embed="rId3">
            <a:alphaModFix/>
          </a:blip>
          <a:stretch>
            <a:fillRect/>
          </a:stretch>
        </p:blipFill>
        <p:spPr>
          <a:xfrm>
            <a:off x="457200" y="1200150"/>
            <a:ext cx="3318874" cy="3725700"/>
          </a:xfrm>
          <a:prstGeom prst="rect">
            <a:avLst/>
          </a:prstGeom>
          <a:noFill/>
          <a:ln>
            <a:noFill/>
          </a:ln>
        </p:spPr>
      </p:pic>
      <p:pic>
        <p:nvPicPr>
          <p:cNvPr id="110" name="Shape 110"/>
          <p:cNvPicPr preferRelativeResize="0"/>
          <p:nvPr/>
        </p:nvPicPr>
        <p:blipFill>
          <a:blip r:embed="rId4">
            <a:alphaModFix/>
          </a:blip>
          <a:stretch>
            <a:fillRect/>
          </a:stretch>
        </p:blipFill>
        <p:spPr>
          <a:xfrm>
            <a:off x="5483375" y="1200150"/>
            <a:ext cx="3203424" cy="3725700"/>
          </a:xfrm>
          <a:prstGeom prst="rect">
            <a:avLst/>
          </a:prstGeom>
          <a:noFill/>
          <a:ln>
            <a:noFill/>
          </a:ln>
        </p:spPr>
      </p:pic>
    </p:spTree>
  </p:cSld>
  <p:clrMapOvr>
    <a:masterClrMapping/>
  </p:clrMapOvr>
  <p:transition xmlns:p14="http://schemas.microsoft.com/office/powerpoint/2010/mai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algn="ctr">
              <a:spcBef>
                <a:spcPts val="0"/>
              </a:spcBef>
              <a:buNone/>
            </a:pPr>
            <a:r>
              <a:rPr lang="en"/>
              <a:t>Live Demo</a:t>
            </a:r>
          </a:p>
        </p:txBody>
      </p:sp>
      <p:sp>
        <p:nvSpPr>
          <p:cNvPr id="116" name="Shape 116"/>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a:t>Web Portal</a:t>
            </a:r>
          </a:p>
          <a:p>
            <a:pPr marL="457200" lvl="0" indent="-419100">
              <a:spcBef>
                <a:spcPts val="0"/>
              </a:spcBef>
              <a:buClr>
                <a:schemeClr val="dk1"/>
              </a:buClr>
              <a:buSzPct val="100000"/>
              <a:buFont typeface="Arial"/>
              <a:buChar char="●"/>
            </a:pPr>
            <a:r>
              <a:rPr lang="en"/>
              <a:t>iOS application</a:t>
            </a:r>
          </a:p>
        </p:txBody>
      </p:sp>
    </p:spTree>
  </p:cSld>
  <p:clrMapOvr>
    <a:masterClrMapping/>
  </p:clrMapOvr>
  <p:transition xmlns:p14="http://schemas.microsoft.com/office/powerpoint/2010/mai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ctrTitle"/>
          </p:nvPr>
        </p:nvSpPr>
        <p:spPr>
          <a:xfrm>
            <a:off x="685800" y="1746892"/>
            <a:ext cx="7772400" cy="1238099"/>
          </a:xfrm>
          <a:prstGeom prst="rect">
            <a:avLst/>
          </a:prstGeom>
        </p:spPr>
        <p:txBody>
          <a:bodyPr lIns="91425" tIns="91425" rIns="91425" bIns="91425" anchor="b" anchorCtr="0">
            <a:noAutofit/>
          </a:bodyPr>
          <a:lstStyle/>
          <a:p>
            <a:pPr lvl="0" algn="ctr" rtl="0">
              <a:spcBef>
                <a:spcPts val="0"/>
              </a:spcBef>
              <a:buNone/>
            </a:pPr>
            <a:r>
              <a:rPr lang="en" sz="3600"/>
              <a:t>Grayling Elementary</a:t>
            </a:r>
          </a:p>
          <a:p>
            <a:pPr lvl="0" algn="ctr" rtl="0">
              <a:spcBef>
                <a:spcPts val="0"/>
              </a:spcBef>
              <a:buNone/>
            </a:pPr>
            <a:r>
              <a:rPr lang="en" sz="3600"/>
              <a:t>Ms. Bouwhuis first grader responses </a:t>
            </a:r>
          </a:p>
          <a:p>
            <a:pPr lvl="0" rtl="0">
              <a:spcBef>
                <a:spcPts val="0"/>
              </a:spcBef>
              <a:buNone/>
            </a:pPr>
            <a:endParaRPr sz="3600"/>
          </a:p>
        </p:txBody>
      </p:sp>
      <p:sp>
        <p:nvSpPr>
          <p:cNvPr id="122" name="Shape 122"/>
          <p:cNvSpPr txBox="1">
            <a:spLocks noGrp="1"/>
          </p:cNvSpPr>
          <p:nvPr>
            <p:ph type="subTitle" idx="1"/>
          </p:nvPr>
        </p:nvSpPr>
        <p:spPr>
          <a:xfrm>
            <a:off x="685800" y="3093357"/>
            <a:ext cx="7772400" cy="6666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transition xmlns:p14="http://schemas.microsoft.com/office/powerpoint/2010/mai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457200" y="1200150"/>
            <a:ext cx="2716800" cy="3725699"/>
          </a:xfrm>
          <a:prstGeom prst="rect">
            <a:avLst/>
          </a:prstGeom>
        </p:spPr>
        <p:txBody>
          <a:bodyPr lIns="91425" tIns="91425" rIns="91425" bIns="91425" anchor="t" anchorCtr="0">
            <a:noAutofit/>
          </a:bodyPr>
          <a:lstStyle/>
          <a:p>
            <a:pPr lvl="0" rtl="0">
              <a:spcBef>
                <a:spcPts val="0"/>
              </a:spcBef>
              <a:buNone/>
            </a:pPr>
            <a:r>
              <a:rPr lang="en" sz="1800"/>
              <a:t>Message from Abby:</a:t>
            </a:r>
          </a:p>
          <a:p>
            <a:pPr lvl="0" rtl="0">
              <a:spcBef>
                <a:spcPts val="0"/>
              </a:spcBef>
              <a:buNone/>
            </a:pPr>
            <a:r>
              <a:rPr lang="en" sz="1800"/>
              <a:t>Translation?</a:t>
            </a:r>
          </a:p>
          <a:p>
            <a:pPr lvl="0" rtl="0">
              <a:spcBef>
                <a:spcPts val="0"/>
              </a:spcBef>
              <a:buNone/>
            </a:pPr>
            <a:endParaRPr sz="1800"/>
          </a:p>
          <a:p>
            <a:pPr lvl="0" rtl="0">
              <a:spcBef>
                <a:spcPts val="0"/>
              </a:spcBef>
              <a:buNone/>
            </a:pPr>
            <a:r>
              <a:rPr lang="en" sz="1800"/>
              <a:t>It is working good,</a:t>
            </a:r>
          </a:p>
          <a:p>
            <a:pPr lvl="0" rtl="0">
              <a:spcBef>
                <a:spcPts val="0"/>
              </a:spcBef>
              <a:buNone/>
            </a:pPr>
            <a:r>
              <a:rPr lang="en" sz="1800"/>
              <a:t>It is a good and one thing you need to get rid of this that pop up is annoying</a:t>
            </a:r>
          </a:p>
        </p:txBody>
      </p:sp>
      <p:pic>
        <p:nvPicPr>
          <p:cNvPr id="128" name="Shape 128"/>
          <p:cNvPicPr preferRelativeResize="0"/>
          <p:nvPr/>
        </p:nvPicPr>
        <p:blipFill>
          <a:blip r:embed="rId3">
            <a:alphaModFix/>
          </a:blip>
          <a:stretch>
            <a:fillRect/>
          </a:stretch>
        </p:blipFill>
        <p:spPr>
          <a:xfrm>
            <a:off x="4553875" y="1200150"/>
            <a:ext cx="4077174" cy="3843000"/>
          </a:xfrm>
          <a:prstGeom prst="rect">
            <a:avLst/>
          </a:prstGeom>
          <a:noFill/>
          <a:ln>
            <a:noFill/>
          </a:ln>
        </p:spPr>
      </p:pic>
      <p:sp>
        <p:nvSpPr>
          <p:cNvPr id="129" name="Shape 129"/>
          <p:cNvSpPr txBox="1"/>
          <p:nvPr/>
        </p:nvSpPr>
        <p:spPr>
          <a:xfrm>
            <a:off x="1028700" y="150525"/>
            <a:ext cx="7226099" cy="842999"/>
          </a:xfrm>
          <a:prstGeom prst="rect">
            <a:avLst/>
          </a:prstGeom>
          <a:noFill/>
          <a:ln>
            <a:noFill/>
          </a:ln>
        </p:spPr>
        <p:txBody>
          <a:bodyPr lIns="91425" tIns="91425" rIns="91425" bIns="91425" anchor="t" anchorCtr="0">
            <a:noAutofit/>
          </a:bodyPr>
          <a:lstStyle/>
          <a:p>
            <a:pPr lvl="0" algn="ctr" rtl="0">
              <a:spcBef>
                <a:spcPts val="0"/>
              </a:spcBef>
              <a:buNone/>
            </a:pPr>
            <a:r>
              <a:rPr lang="en" sz="4800">
                <a:solidFill>
                  <a:srgbClr val="FFFFFF"/>
                </a:solidFill>
              </a:rPr>
              <a:t>Messages</a:t>
            </a:r>
          </a:p>
        </p:txBody>
      </p:sp>
    </p:spTree>
  </p:cSld>
  <p:clrMapOvr>
    <a:masterClrMapping/>
  </p:clrMapOvr>
  <p:transition xmlns:p14="http://schemas.microsoft.com/office/powerpoint/2010/mai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lvl="0" algn="ctr" rtl="0">
              <a:spcBef>
                <a:spcPts val="0"/>
              </a:spcBef>
              <a:buNone/>
            </a:pPr>
            <a:r>
              <a:rPr lang="en"/>
              <a:t>Messages</a:t>
            </a:r>
          </a:p>
        </p:txBody>
      </p:sp>
      <p:sp>
        <p:nvSpPr>
          <p:cNvPr id="135" name="Shape 135"/>
          <p:cNvSpPr txBox="1">
            <a:spLocks noGrp="1"/>
          </p:cNvSpPr>
          <p:nvPr>
            <p:ph type="body" idx="1"/>
          </p:nvPr>
        </p:nvSpPr>
        <p:spPr>
          <a:xfrm>
            <a:off x="457200" y="1200150"/>
            <a:ext cx="3118199" cy="3725699"/>
          </a:xfrm>
          <a:prstGeom prst="rect">
            <a:avLst/>
          </a:prstGeom>
        </p:spPr>
        <p:txBody>
          <a:bodyPr lIns="91425" tIns="91425" rIns="91425" bIns="91425" anchor="t" anchorCtr="0">
            <a:noAutofit/>
          </a:bodyPr>
          <a:lstStyle/>
          <a:p>
            <a:pPr lvl="0" rtl="0">
              <a:spcBef>
                <a:spcPts val="0"/>
              </a:spcBef>
              <a:buNone/>
            </a:pPr>
            <a:r>
              <a:rPr lang="en" sz="1800"/>
              <a:t>Message from Alex:</a:t>
            </a:r>
          </a:p>
          <a:p>
            <a:pPr lvl="0" rtl="0">
              <a:spcBef>
                <a:spcPts val="0"/>
              </a:spcBef>
              <a:buNone/>
            </a:pPr>
            <a:r>
              <a:rPr lang="en" sz="1800"/>
              <a:t>Translation?</a:t>
            </a:r>
          </a:p>
          <a:p>
            <a:pPr lvl="0" rtl="0">
              <a:spcBef>
                <a:spcPts val="0"/>
              </a:spcBef>
              <a:buNone/>
            </a:pPr>
            <a:endParaRPr sz="1800"/>
          </a:p>
          <a:p>
            <a:pPr lvl="0" rtl="0">
              <a:spcBef>
                <a:spcPts val="0"/>
              </a:spcBef>
              <a:buNone/>
            </a:pPr>
            <a:r>
              <a:rPr lang="en" sz="1800"/>
              <a:t>The Tiles I like.</a:t>
            </a:r>
          </a:p>
          <a:p>
            <a:pPr lvl="0" rtl="0">
              <a:spcBef>
                <a:spcPts val="0"/>
              </a:spcBef>
              <a:buNone/>
            </a:pPr>
            <a:r>
              <a:rPr lang="en" sz="1800"/>
              <a:t>Make selected levels bigger</a:t>
            </a:r>
          </a:p>
          <a:p>
            <a:pPr lvl="0" rtl="0">
              <a:spcBef>
                <a:spcPts val="0"/>
              </a:spcBef>
              <a:buNone/>
            </a:pPr>
            <a:r>
              <a:rPr lang="en" sz="1800"/>
              <a:t>Make more levels</a:t>
            </a:r>
          </a:p>
        </p:txBody>
      </p:sp>
      <p:pic>
        <p:nvPicPr>
          <p:cNvPr id="136" name="Shape 136"/>
          <p:cNvPicPr preferRelativeResize="0"/>
          <p:nvPr/>
        </p:nvPicPr>
        <p:blipFill>
          <a:blip r:embed="rId3">
            <a:alphaModFix/>
          </a:blip>
          <a:stretch>
            <a:fillRect/>
          </a:stretch>
        </p:blipFill>
        <p:spPr>
          <a:xfrm>
            <a:off x="5406950" y="1200150"/>
            <a:ext cx="3540150" cy="3830450"/>
          </a:xfrm>
          <a:prstGeom prst="rect">
            <a:avLst/>
          </a:prstGeom>
          <a:noFill/>
          <a:ln>
            <a:noFill/>
          </a:ln>
        </p:spPr>
      </p:pic>
    </p:spTree>
  </p:cSld>
  <p:clrMapOvr>
    <a:masterClrMapping/>
  </p:clrMapOvr>
  <p:transition xmlns:p14="http://schemas.microsoft.com/office/powerpoint/2010/mai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lvl="0" algn="ctr" rtl="0">
              <a:spcBef>
                <a:spcPts val="0"/>
              </a:spcBef>
              <a:buNone/>
            </a:pPr>
            <a:r>
              <a:rPr lang="en"/>
              <a:t>Messages</a:t>
            </a:r>
          </a:p>
        </p:txBody>
      </p:sp>
      <p:sp>
        <p:nvSpPr>
          <p:cNvPr id="142" name="Shape 142"/>
          <p:cNvSpPr txBox="1">
            <a:spLocks noGrp="1"/>
          </p:cNvSpPr>
          <p:nvPr>
            <p:ph type="body" idx="1"/>
          </p:nvPr>
        </p:nvSpPr>
        <p:spPr>
          <a:xfrm>
            <a:off x="457200" y="1200150"/>
            <a:ext cx="3093000" cy="3725699"/>
          </a:xfrm>
          <a:prstGeom prst="rect">
            <a:avLst/>
          </a:prstGeom>
        </p:spPr>
        <p:txBody>
          <a:bodyPr lIns="91425" tIns="91425" rIns="91425" bIns="91425" anchor="t" anchorCtr="0">
            <a:noAutofit/>
          </a:bodyPr>
          <a:lstStyle/>
          <a:p>
            <a:pPr lvl="0" rtl="0">
              <a:spcBef>
                <a:spcPts val="0"/>
              </a:spcBef>
              <a:buNone/>
            </a:pPr>
            <a:r>
              <a:rPr lang="en" sz="1800"/>
              <a:t>Message from Elisabeth:</a:t>
            </a:r>
          </a:p>
          <a:p>
            <a:pPr lvl="0" rtl="0">
              <a:spcBef>
                <a:spcPts val="0"/>
              </a:spcBef>
              <a:buNone/>
            </a:pPr>
            <a:r>
              <a:rPr lang="en" sz="1800"/>
              <a:t>Translation?</a:t>
            </a:r>
          </a:p>
          <a:p>
            <a:pPr lvl="0" rtl="0">
              <a:spcBef>
                <a:spcPts val="0"/>
              </a:spcBef>
              <a:buNone/>
            </a:pPr>
            <a:endParaRPr sz="1800"/>
          </a:p>
          <a:p>
            <a:pPr lvl="0" rtl="0">
              <a:spcBef>
                <a:spcPts val="0"/>
              </a:spcBef>
              <a:buNone/>
            </a:pPr>
            <a:r>
              <a:rPr lang="en" sz="1800"/>
              <a:t>It is awesome!</a:t>
            </a:r>
          </a:p>
          <a:p>
            <a:pPr lvl="0" rtl="0">
              <a:spcBef>
                <a:spcPts val="0"/>
              </a:spcBef>
              <a:buNone/>
            </a:pPr>
            <a:r>
              <a:rPr lang="en" sz="1800"/>
              <a:t>I want to change it to type it in. You are awesome</a:t>
            </a:r>
          </a:p>
        </p:txBody>
      </p:sp>
      <p:pic>
        <p:nvPicPr>
          <p:cNvPr id="143" name="Shape 143"/>
          <p:cNvPicPr preferRelativeResize="0"/>
          <p:nvPr/>
        </p:nvPicPr>
        <p:blipFill>
          <a:blip r:embed="rId3">
            <a:alphaModFix/>
          </a:blip>
          <a:stretch>
            <a:fillRect/>
          </a:stretch>
        </p:blipFill>
        <p:spPr>
          <a:xfrm>
            <a:off x="4829175" y="1200150"/>
            <a:ext cx="3857625" cy="3888999"/>
          </a:xfrm>
          <a:prstGeom prst="rect">
            <a:avLst/>
          </a:prstGeom>
          <a:noFill/>
          <a:ln>
            <a:noFill/>
          </a:ln>
        </p:spPr>
      </p:pic>
    </p:spTree>
  </p:cSld>
  <p:clrMapOvr>
    <a:masterClrMapping/>
  </p:clrMapOvr>
  <p:transition xmlns:p14="http://schemas.microsoft.com/office/powerpoint/2010/mai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lvl="0" algn="ctr" rtl="0">
              <a:spcBef>
                <a:spcPts val="0"/>
              </a:spcBef>
              <a:buNone/>
            </a:pPr>
            <a:r>
              <a:rPr lang="en"/>
              <a:t>Messages</a:t>
            </a:r>
          </a:p>
        </p:txBody>
      </p:sp>
      <p:sp>
        <p:nvSpPr>
          <p:cNvPr id="149" name="Shape 149"/>
          <p:cNvSpPr txBox="1">
            <a:spLocks noGrp="1"/>
          </p:cNvSpPr>
          <p:nvPr>
            <p:ph type="body" idx="1"/>
          </p:nvPr>
        </p:nvSpPr>
        <p:spPr>
          <a:xfrm>
            <a:off x="457200" y="1200150"/>
            <a:ext cx="3042899" cy="3725699"/>
          </a:xfrm>
          <a:prstGeom prst="rect">
            <a:avLst/>
          </a:prstGeom>
        </p:spPr>
        <p:txBody>
          <a:bodyPr lIns="91425" tIns="91425" rIns="91425" bIns="91425" anchor="t" anchorCtr="0">
            <a:noAutofit/>
          </a:bodyPr>
          <a:lstStyle/>
          <a:p>
            <a:pPr lvl="0" rtl="0">
              <a:spcBef>
                <a:spcPts val="0"/>
              </a:spcBef>
              <a:buNone/>
            </a:pPr>
            <a:r>
              <a:rPr lang="en" sz="1800"/>
              <a:t>Message from Joni:</a:t>
            </a:r>
          </a:p>
          <a:p>
            <a:pPr lvl="0" rtl="0">
              <a:spcBef>
                <a:spcPts val="0"/>
              </a:spcBef>
              <a:buNone/>
            </a:pPr>
            <a:r>
              <a:rPr lang="en" sz="1800"/>
              <a:t>Translation?</a:t>
            </a:r>
          </a:p>
          <a:p>
            <a:pPr lvl="0" rtl="0">
              <a:spcBef>
                <a:spcPts val="0"/>
              </a:spcBef>
              <a:buNone/>
            </a:pPr>
            <a:endParaRPr sz="1800"/>
          </a:p>
          <a:p>
            <a:pPr marL="457200" lvl="0" indent="-342900" rtl="0">
              <a:spcBef>
                <a:spcPts val="0"/>
              </a:spcBef>
              <a:buClr>
                <a:schemeClr val="dk1"/>
              </a:buClr>
              <a:buSzPct val="100000"/>
              <a:buFont typeface="Georgia"/>
              <a:buAutoNum type="arabicPeriod"/>
            </a:pPr>
            <a:r>
              <a:rPr lang="en" sz="1800"/>
              <a:t>I like this game</a:t>
            </a:r>
          </a:p>
          <a:p>
            <a:pPr marL="457200" lvl="0" indent="-342900" rtl="0">
              <a:spcBef>
                <a:spcPts val="0"/>
              </a:spcBef>
              <a:buClr>
                <a:schemeClr val="dk1"/>
              </a:buClr>
              <a:buSzPct val="100000"/>
              <a:buFont typeface="Georgia"/>
              <a:buAutoNum type="arabicPeriod"/>
            </a:pPr>
            <a:r>
              <a:rPr lang="en" sz="1800"/>
              <a:t>I would like to change the adding to takeaway</a:t>
            </a:r>
          </a:p>
          <a:p>
            <a:pPr marL="457200" lvl="0" indent="-342900" rtl="0">
              <a:spcBef>
                <a:spcPts val="0"/>
              </a:spcBef>
              <a:buClr>
                <a:schemeClr val="dk1"/>
              </a:buClr>
              <a:buSzPct val="100000"/>
              <a:buFont typeface="Georgia"/>
              <a:buAutoNum type="arabicPeriod"/>
            </a:pPr>
            <a:r>
              <a:rPr lang="en" sz="1800"/>
              <a:t>I like to change the cars</a:t>
            </a:r>
          </a:p>
        </p:txBody>
      </p:sp>
      <p:pic>
        <p:nvPicPr>
          <p:cNvPr id="150" name="Shape 150"/>
          <p:cNvPicPr preferRelativeResize="0"/>
          <p:nvPr/>
        </p:nvPicPr>
        <p:blipFill>
          <a:blip r:embed="rId3">
            <a:alphaModFix/>
          </a:blip>
          <a:stretch>
            <a:fillRect/>
          </a:stretch>
        </p:blipFill>
        <p:spPr>
          <a:xfrm>
            <a:off x="4829175" y="1200150"/>
            <a:ext cx="3857625" cy="3943352"/>
          </a:xfrm>
          <a:prstGeom prst="rect">
            <a:avLst/>
          </a:prstGeom>
          <a:noFill/>
          <a:ln>
            <a:noFill/>
          </a:ln>
        </p:spPr>
      </p:pic>
    </p:spTree>
  </p:cSld>
  <p:clrMapOvr>
    <a:masterClrMapping/>
  </p:clrMapOvr>
  <p:transition xmlns:p14="http://schemas.microsoft.com/office/powerpoint/2010/mai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lvl="0" algn="ctr" rtl="0">
              <a:spcBef>
                <a:spcPts val="0"/>
              </a:spcBef>
              <a:buNone/>
            </a:pPr>
            <a:r>
              <a:rPr lang="en"/>
              <a:t>Messages</a:t>
            </a:r>
          </a:p>
        </p:txBody>
      </p:sp>
      <p:sp>
        <p:nvSpPr>
          <p:cNvPr id="156" name="Shape 156"/>
          <p:cNvSpPr txBox="1">
            <a:spLocks noGrp="1"/>
          </p:cNvSpPr>
          <p:nvPr>
            <p:ph type="body" idx="1"/>
          </p:nvPr>
        </p:nvSpPr>
        <p:spPr>
          <a:xfrm>
            <a:off x="457200" y="1200150"/>
            <a:ext cx="3017700" cy="3725699"/>
          </a:xfrm>
          <a:prstGeom prst="rect">
            <a:avLst/>
          </a:prstGeom>
        </p:spPr>
        <p:txBody>
          <a:bodyPr lIns="91425" tIns="91425" rIns="91425" bIns="91425" anchor="t" anchorCtr="0">
            <a:noAutofit/>
          </a:bodyPr>
          <a:lstStyle/>
          <a:p>
            <a:pPr lvl="0" rtl="0">
              <a:spcBef>
                <a:spcPts val="0"/>
              </a:spcBef>
              <a:buNone/>
            </a:pPr>
            <a:r>
              <a:rPr lang="en" sz="1800"/>
              <a:t>Message from Sarah W:</a:t>
            </a:r>
          </a:p>
          <a:p>
            <a:pPr lvl="0" rtl="0">
              <a:spcBef>
                <a:spcPts val="0"/>
              </a:spcBef>
              <a:buNone/>
            </a:pPr>
            <a:r>
              <a:rPr lang="en" sz="1800"/>
              <a:t>Translation?</a:t>
            </a:r>
          </a:p>
          <a:p>
            <a:pPr lvl="0" rtl="0">
              <a:spcBef>
                <a:spcPts val="0"/>
              </a:spcBef>
              <a:buNone/>
            </a:pPr>
            <a:endParaRPr sz="1800"/>
          </a:p>
          <a:p>
            <a:pPr lvl="0" rtl="0">
              <a:spcBef>
                <a:spcPts val="0"/>
              </a:spcBef>
              <a:buNone/>
            </a:pPr>
            <a:r>
              <a:rPr lang="en" sz="1800"/>
              <a:t>This is awesome </a:t>
            </a:r>
          </a:p>
          <a:p>
            <a:pPr lvl="0" rtl="0">
              <a:spcBef>
                <a:spcPts val="0"/>
              </a:spcBef>
              <a:buNone/>
            </a:pPr>
            <a:r>
              <a:rPr lang="en" sz="1800"/>
              <a:t>I like it got since fixed that makes me so happy.</a:t>
            </a:r>
          </a:p>
        </p:txBody>
      </p:sp>
      <p:pic>
        <p:nvPicPr>
          <p:cNvPr id="157" name="Shape 157"/>
          <p:cNvPicPr preferRelativeResize="0"/>
          <p:nvPr/>
        </p:nvPicPr>
        <p:blipFill>
          <a:blip r:embed="rId3">
            <a:alphaModFix/>
          </a:blip>
          <a:stretch>
            <a:fillRect/>
          </a:stretch>
        </p:blipFill>
        <p:spPr>
          <a:xfrm>
            <a:off x="4829175" y="1200150"/>
            <a:ext cx="3857625" cy="3876448"/>
          </a:xfrm>
          <a:prstGeom prst="rect">
            <a:avLst/>
          </a:prstGeom>
          <a:noFill/>
          <a:ln>
            <a:noFill/>
          </a:ln>
        </p:spPr>
      </p:pic>
    </p:spTree>
  </p:cSld>
  <p:clrMapOvr>
    <a:masterClrMapping/>
  </p:clrMapOvr>
  <p:transition xmlns:p14="http://schemas.microsoft.com/office/powerpoint/2010/mai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lvl="0" algn="ctr" rtl="0">
              <a:spcBef>
                <a:spcPts val="0"/>
              </a:spcBef>
              <a:buNone/>
            </a:pPr>
            <a:r>
              <a:rPr lang="en"/>
              <a:t>Messages</a:t>
            </a:r>
          </a:p>
        </p:txBody>
      </p:sp>
      <p:sp>
        <p:nvSpPr>
          <p:cNvPr id="163" name="Shape 163"/>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algn="ctr" rtl="0">
              <a:spcBef>
                <a:spcPts val="0"/>
              </a:spcBef>
              <a:buNone/>
            </a:pPr>
            <a:endParaRPr/>
          </a:p>
          <a:p>
            <a:pPr marL="914400" lvl="0" indent="457200" algn="l" rtl="0">
              <a:spcBef>
                <a:spcPts val="0"/>
              </a:spcBef>
              <a:buNone/>
            </a:pPr>
            <a:r>
              <a:rPr lang="en"/>
              <a:t>Kids say the darndest things!</a:t>
            </a:r>
          </a:p>
        </p:txBody>
      </p:sp>
      <p:pic>
        <p:nvPicPr>
          <p:cNvPr id="164" name="Shape 164"/>
          <p:cNvPicPr preferRelativeResize="0"/>
          <p:nvPr/>
        </p:nvPicPr>
        <p:blipFill>
          <a:blip r:embed="rId3">
            <a:alphaModFix/>
          </a:blip>
          <a:stretch>
            <a:fillRect/>
          </a:stretch>
        </p:blipFill>
        <p:spPr>
          <a:xfrm>
            <a:off x="3490900" y="2662125"/>
            <a:ext cx="2162175" cy="2152650"/>
          </a:xfrm>
          <a:prstGeom prst="rect">
            <a:avLst/>
          </a:prstGeom>
          <a:noFill/>
          <a:ln>
            <a:noFill/>
          </a:ln>
        </p:spPr>
      </p:pic>
    </p:spTree>
  </p:cSld>
  <p:clrMapOvr>
    <a:masterClrMapping/>
  </p:clrMapOvr>
  <p:transition xmlns:p14="http://schemas.microsoft.com/office/powerpoint/2010/mai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a:spcBef>
                <a:spcPts val="0"/>
              </a:spcBef>
              <a:buNone/>
            </a:pPr>
            <a:endParaRPr/>
          </a:p>
        </p:txBody>
      </p:sp>
      <p:pic>
        <p:nvPicPr>
          <p:cNvPr id="2" name="IMG_3146.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lvl="0" rtl="0">
              <a:spcBef>
                <a:spcPts val="0"/>
              </a:spcBef>
              <a:buNone/>
            </a:pPr>
            <a:r>
              <a:rPr lang="en" sz="4400"/>
              <a:t>What is Grayling Math Racer?</a:t>
            </a:r>
          </a:p>
        </p:txBody>
      </p:sp>
      <p:pic>
        <p:nvPicPr>
          <p:cNvPr id="53" name="Shape 53"/>
          <p:cNvPicPr preferRelativeResize="0"/>
          <p:nvPr/>
        </p:nvPicPr>
        <p:blipFill>
          <a:blip r:embed="rId3">
            <a:alphaModFix/>
          </a:blip>
          <a:stretch>
            <a:fillRect/>
          </a:stretch>
        </p:blipFill>
        <p:spPr>
          <a:xfrm>
            <a:off x="2286350" y="1179250"/>
            <a:ext cx="4186924" cy="3826248"/>
          </a:xfrm>
          <a:prstGeom prst="rect">
            <a:avLst/>
          </a:prstGeom>
          <a:noFill/>
          <a:ln>
            <a:noFill/>
          </a:ln>
        </p:spPr>
      </p:pic>
    </p:spTree>
  </p:cSld>
  <p:clrMapOvr>
    <a:masterClrMapping/>
  </p:clrMapOvr>
  <p:transition xmlns:p14="http://schemas.microsoft.com/office/powerpoint/2010/mai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lvl="0" rtl="0">
              <a:spcBef>
                <a:spcPts val="0"/>
              </a:spcBef>
              <a:buNone/>
            </a:pPr>
            <a:r>
              <a:rPr lang="en"/>
              <a:t>Scope</a:t>
            </a:r>
          </a:p>
        </p:txBody>
      </p:sp>
      <p:sp>
        <p:nvSpPr>
          <p:cNvPr id="59" name="Shape 59"/>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419100" rtl="0">
              <a:lnSpc>
                <a:spcPct val="115000"/>
              </a:lnSpc>
              <a:spcBef>
                <a:spcPts val="0"/>
              </a:spcBef>
              <a:buClr>
                <a:schemeClr val="dk1"/>
              </a:buClr>
              <a:buSzPct val="100000"/>
              <a:buFont typeface="Arial"/>
              <a:buChar char="●"/>
            </a:pPr>
            <a:r>
              <a:rPr lang="en"/>
              <a:t>Exercise first grade math skills</a:t>
            </a:r>
          </a:p>
          <a:p>
            <a:pPr marL="457200" lvl="0" indent="-419100" rtl="0">
              <a:lnSpc>
                <a:spcPct val="115000"/>
              </a:lnSpc>
              <a:spcBef>
                <a:spcPts val="0"/>
              </a:spcBef>
              <a:buClr>
                <a:schemeClr val="dk1"/>
              </a:buClr>
              <a:buSzPct val="100000"/>
              <a:buFont typeface="Arial"/>
              <a:buChar char="●"/>
            </a:pPr>
            <a:r>
              <a:rPr lang="en"/>
              <a:t>Track student’s data</a:t>
            </a:r>
          </a:p>
          <a:p>
            <a:pPr marL="457200" lvl="0" indent="-419100" rtl="0">
              <a:lnSpc>
                <a:spcPct val="115000"/>
              </a:lnSpc>
              <a:spcBef>
                <a:spcPts val="0"/>
              </a:spcBef>
              <a:buClr>
                <a:schemeClr val="dk1"/>
              </a:buClr>
              <a:buSzPct val="100000"/>
              <a:buFont typeface="Arial"/>
              <a:buChar char="●"/>
            </a:pPr>
            <a:r>
              <a:rPr lang="en"/>
              <a:t>Create an IOS application</a:t>
            </a:r>
          </a:p>
          <a:p>
            <a:pPr marL="457200" lvl="0" indent="-419100" rtl="0">
              <a:lnSpc>
                <a:spcPct val="115000"/>
              </a:lnSpc>
              <a:spcBef>
                <a:spcPts val="0"/>
              </a:spcBef>
              <a:buClr>
                <a:schemeClr val="dk1"/>
              </a:buClr>
              <a:buSzPct val="100000"/>
              <a:buFont typeface="Arial"/>
              <a:buChar char="●"/>
            </a:pPr>
            <a:r>
              <a:rPr lang="en"/>
              <a:t>Create a database</a:t>
            </a:r>
          </a:p>
          <a:p>
            <a:pPr marL="457200" lvl="0" indent="-419100" rtl="0">
              <a:lnSpc>
                <a:spcPct val="115000"/>
              </a:lnSpc>
              <a:spcBef>
                <a:spcPts val="0"/>
              </a:spcBef>
              <a:buClr>
                <a:schemeClr val="dk1"/>
              </a:buClr>
              <a:buSzPct val="100000"/>
              <a:buFont typeface="Arial"/>
              <a:buChar char="●"/>
            </a:pPr>
            <a:r>
              <a:rPr lang="en"/>
              <a:t>Create an online portal </a:t>
            </a:r>
          </a:p>
        </p:txBody>
      </p:sp>
    </p:spTree>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lvl="0" rtl="0">
              <a:spcBef>
                <a:spcPts val="0"/>
              </a:spcBef>
              <a:buNone/>
            </a:pPr>
            <a:r>
              <a:rPr lang="en"/>
              <a:t>The IOS Application</a:t>
            </a:r>
          </a:p>
        </p:txBody>
      </p:sp>
      <p:pic>
        <p:nvPicPr>
          <p:cNvPr id="65" name="Shape 65"/>
          <p:cNvPicPr preferRelativeResize="0"/>
          <p:nvPr/>
        </p:nvPicPr>
        <p:blipFill>
          <a:blip r:embed="rId3">
            <a:alphaModFix/>
          </a:blip>
          <a:stretch>
            <a:fillRect/>
          </a:stretch>
        </p:blipFill>
        <p:spPr>
          <a:xfrm>
            <a:off x="2643200" y="1267050"/>
            <a:ext cx="3857625" cy="3788622"/>
          </a:xfrm>
          <a:prstGeom prst="rect">
            <a:avLst/>
          </a:prstGeom>
          <a:noFill/>
          <a:ln>
            <a:noFill/>
          </a:ln>
        </p:spPr>
      </p:pic>
    </p:spTree>
  </p:cSld>
  <p:clrMapOvr>
    <a:masterClrMapping/>
  </p:clrMapOvr>
  <p:transition xmlns:p14="http://schemas.microsoft.com/office/powerpoint/2010/mai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lvl="0" rtl="0">
              <a:spcBef>
                <a:spcPts val="0"/>
              </a:spcBef>
              <a:buNone/>
            </a:pPr>
            <a:r>
              <a:rPr lang="en"/>
              <a:t>Behind the Scenes</a:t>
            </a:r>
          </a:p>
        </p:txBody>
      </p:sp>
      <p:pic>
        <p:nvPicPr>
          <p:cNvPr id="71" name="Shape 71"/>
          <p:cNvPicPr preferRelativeResize="0"/>
          <p:nvPr/>
        </p:nvPicPr>
        <p:blipFill>
          <a:blip r:embed="rId3">
            <a:alphaModFix/>
          </a:blip>
          <a:stretch>
            <a:fillRect/>
          </a:stretch>
        </p:blipFill>
        <p:spPr>
          <a:xfrm>
            <a:off x="341674" y="2358700"/>
            <a:ext cx="2031826" cy="2031824"/>
          </a:xfrm>
          <a:prstGeom prst="rect">
            <a:avLst/>
          </a:prstGeom>
          <a:noFill/>
          <a:ln>
            <a:noFill/>
          </a:ln>
        </p:spPr>
      </p:pic>
      <p:pic>
        <p:nvPicPr>
          <p:cNvPr id="72" name="Shape 72"/>
          <p:cNvPicPr preferRelativeResize="0"/>
          <p:nvPr/>
        </p:nvPicPr>
        <p:blipFill>
          <a:blip r:embed="rId4">
            <a:alphaModFix/>
          </a:blip>
          <a:stretch>
            <a:fillRect/>
          </a:stretch>
        </p:blipFill>
        <p:spPr>
          <a:xfrm>
            <a:off x="3662187" y="1405537"/>
            <a:ext cx="1025050" cy="1260449"/>
          </a:xfrm>
          <a:prstGeom prst="rect">
            <a:avLst/>
          </a:prstGeom>
          <a:noFill/>
          <a:ln>
            <a:noFill/>
          </a:ln>
        </p:spPr>
      </p:pic>
      <p:cxnSp>
        <p:nvCxnSpPr>
          <p:cNvPr id="73" name="Shape 73"/>
          <p:cNvCxnSpPr>
            <a:stCxn id="71" idx="3"/>
            <a:endCxn id="72" idx="1"/>
          </p:cNvCxnSpPr>
          <p:nvPr/>
        </p:nvCxnSpPr>
        <p:spPr>
          <a:xfrm rot="10800000" flipH="1">
            <a:off x="2373500" y="2035712"/>
            <a:ext cx="1288800" cy="1338900"/>
          </a:xfrm>
          <a:prstGeom prst="straightConnector1">
            <a:avLst/>
          </a:prstGeom>
          <a:noFill/>
          <a:ln w="19050" cap="flat">
            <a:solidFill>
              <a:schemeClr val="dk2"/>
            </a:solidFill>
            <a:prstDash val="solid"/>
            <a:round/>
            <a:headEnd type="none" w="lg" len="lg"/>
            <a:tailEnd type="none" w="lg" len="lg"/>
          </a:ln>
        </p:spPr>
      </p:cxnSp>
      <p:pic>
        <p:nvPicPr>
          <p:cNvPr id="74" name="Shape 74"/>
          <p:cNvPicPr preferRelativeResize="0"/>
          <p:nvPr/>
        </p:nvPicPr>
        <p:blipFill>
          <a:blip r:embed="rId5">
            <a:alphaModFix/>
          </a:blip>
          <a:stretch>
            <a:fillRect/>
          </a:stretch>
        </p:blipFill>
        <p:spPr>
          <a:xfrm>
            <a:off x="5975950" y="2462200"/>
            <a:ext cx="2775750" cy="2123649"/>
          </a:xfrm>
          <a:prstGeom prst="rect">
            <a:avLst/>
          </a:prstGeom>
          <a:noFill/>
          <a:ln>
            <a:noFill/>
          </a:ln>
        </p:spPr>
      </p:pic>
      <p:cxnSp>
        <p:nvCxnSpPr>
          <p:cNvPr id="75" name="Shape 75"/>
          <p:cNvCxnSpPr>
            <a:stCxn id="72" idx="3"/>
            <a:endCxn id="74" idx="1"/>
          </p:cNvCxnSpPr>
          <p:nvPr/>
        </p:nvCxnSpPr>
        <p:spPr>
          <a:xfrm>
            <a:off x="4687238" y="2035762"/>
            <a:ext cx="1288800" cy="1488300"/>
          </a:xfrm>
          <a:prstGeom prst="straightConnector1">
            <a:avLst/>
          </a:prstGeom>
          <a:noFill/>
          <a:ln w="19050" cap="flat">
            <a:solidFill>
              <a:schemeClr val="dk2"/>
            </a:solidFill>
            <a:prstDash val="solid"/>
            <a:round/>
            <a:headEnd type="none" w="lg" len="lg"/>
            <a:tailEnd type="none" w="lg" len="lg"/>
          </a:ln>
        </p:spPr>
      </p:cxnSp>
    </p:spTree>
  </p:cSld>
  <p:clrMapOvr>
    <a:masterClrMapping/>
  </p:clrMapOvr>
  <p:transition xmlns:p14="http://schemas.microsoft.com/office/powerpoint/2010/mai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a:spcBef>
                <a:spcPts val="0"/>
              </a:spcBef>
              <a:buNone/>
            </a:pPr>
            <a:r>
              <a:rPr lang="en"/>
              <a:t>Early Stages</a:t>
            </a:r>
          </a:p>
        </p:txBody>
      </p:sp>
      <p:sp>
        <p:nvSpPr>
          <p:cNvPr id="81" name="Shape 81"/>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a:spcBef>
                <a:spcPts val="0"/>
              </a:spcBef>
              <a:buNone/>
            </a:pPr>
            <a:r>
              <a:rPr lang="en"/>
              <a:t>This is how our application looked in the beginning</a:t>
            </a:r>
          </a:p>
        </p:txBody>
      </p:sp>
    </p:spTree>
  </p:cSld>
  <p:clrMapOvr>
    <a:masterClrMapping/>
  </p:clrMapOvr>
  <p:transition xmlns:p14="http://schemas.microsoft.com/office/powerpoint/2010/mai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p:nvPr/>
        </p:nvSpPr>
        <p:spPr>
          <a:xfrm>
            <a:off x="1030975" y="56650"/>
            <a:ext cx="7522800" cy="5018999"/>
          </a:xfrm>
          <a:prstGeom prst="rect">
            <a:avLst/>
          </a:prstGeom>
          <a:solidFill>
            <a:srgbClr val="FFFFFF"/>
          </a:solidFill>
          <a:ln>
            <a:noFill/>
          </a:ln>
        </p:spPr>
        <p:txBody>
          <a:bodyPr lIns="91425" tIns="91425" rIns="91425" bIns="91425" anchor="t"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a:spcBef>
                <a:spcPts val="0"/>
              </a:spcBef>
              <a:buNone/>
            </a:pPr>
            <a:r>
              <a:rPr lang="en"/>
              <a:t>1st Prototype	</a:t>
            </a:r>
          </a:p>
        </p:txBody>
      </p:sp>
      <p:sp>
        <p:nvSpPr>
          <p:cNvPr id="92" name="Shape 92"/>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a:spcBef>
                <a:spcPts val="0"/>
              </a:spcBef>
              <a:buNone/>
            </a:pPr>
            <a:endParaRPr/>
          </a:p>
        </p:txBody>
      </p:sp>
      <p:pic>
        <p:nvPicPr>
          <p:cNvPr id="93" name="Shape 93"/>
          <p:cNvPicPr preferRelativeResize="0"/>
          <p:nvPr/>
        </p:nvPicPr>
        <p:blipFill>
          <a:blip r:embed="rId3">
            <a:alphaModFix/>
          </a:blip>
          <a:stretch>
            <a:fillRect/>
          </a:stretch>
        </p:blipFill>
        <p:spPr>
          <a:xfrm>
            <a:off x="457200" y="1200150"/>
            <a:ext cx="3332174" cy="3855525"/>
          </a:xfrm>
          <a:prstGeom prst="rect">
            <a:avLst/>
          </a:prstGeom>
          <a:noFill/>
          <a:ln>
            <a:noFill/>
          </a:ln>
        </p:spPr>
      </p:pic>
      <p:pic>
        <p:nvPicPr>
          <p:cNvPr id="94" name="Shape 94"/>
          <p:cNvPicPr preferRelativeResize="0"/>
          <p:nvPr/>
        </p:nvPicPr>
        <p:blipFill>
          <a:blip r:embed="rId4">
            <a:alphaModFix/>
          </a:blip>
          <a:stretch>
            <a:fillRect/>
          </a:stretch>
        </p:blipFill>
        <p:spPr>
          <a:xfrm>
            <a:off x="5354625" y="1200150"/>
            <a:ext cx="3332174" cy="3855525"/>
          </a:xfrm>
          <a:prstGeom prst="rect">
            <a:avLst/>
          </a:prstGeom>
          <a:noFill/>
          <a:ln>
            <a:noFill/>
          </a:ln>
        </p:spPr>
      </p:pic>
    </p:spTree>
  </p:cSld>
  <p:clrMapOvr>
    <a:masterClrMapping/>
  </p:clrMapOvr>
  <p:transition xmlns:p14="http://schemas.microsoft.com/office/powerpoint/2010/mai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a:spcBef>
                <a:spcPts val="0"/>
              </a:spcBef>
              <a:buNone/>
            </a:pPr>
            <a:r>
              <a:rPr lang="en"/>
              <a:t>Second Prototype</a:t>
            </a:r>
          </a:p>
        </p:txBody>
      </p:sp>
      <p:sp>
        <p:nvSpPr>
          <p:cNvPr id="100" name="Shape 100"/>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a:spcBef>
                <a:spcPts val="0"/>
              </a:spcBef>
              <a:buNone/>
            </a:pPr>
            <a:endParaRPr/>
          </a:p>
        </p:txBody>
      </p:sp>
      <p:pic>
        <p:nvPicPr>
          <p:cNvPr id="101" name="Shape 101"/>
          <p:cNvPicPr preferRelativeResize="0"/>
          <p:nvPr/>
        </p:nvPicPr>
        <p:blipFill>
          <a:blip r:embed="rId3">
            <a:alphaModFix/>
          </a:blip>
          <a:stretch>
            <a:fillRect/>
          </a:stretch>
        </p:blipFill>
        <p:spPr>
          <a:xfrm>
            <a:off x="457200" y="1200150"/>
            <a:ext cx="3268699" cy="3725699"/>
          </a:xfrm>
          <a:prstGeom prst="rect">
            <a:avLst/>
          </a:prstGeom>
          <a:noFill/>
          <a:ln>
            <a:noFill/>
          </a:ln>
        </p:spPr>
      </p:pic>
      <p:pic>
        <p:nvPicPr>
          <p:cNvPr id="102" name="Shape 102"/>
          <p:cNvPicPr preferRelativeResize="0"/>
          <p:nvPr/>
        </p:nvPicPr>
        <p:blipFill>
          <a:blip r:embed="rId4">
            <a:alphaModFix/>
          </a:blip>
          <a:stretch>
            <a:fillRect/>
          </a:stretch>
        </p:blipFill>
        <p:spPr>
          <a:xfrm>
            <a:off x="5193675" y="1200150"/>
            <a:ext cx="3493125" cy="3725700"/>
          </a:xfrm>
          <a:prstGeom prst="rect">
            <a:avLst/>
          </a:prstGeom>
          <a:noFill/>
          <a:ln>
            <a:noFill/>
          </a:ln>
        </p:spPr>
      </p:pic>
    </p:spTree>
  </p:cSld>
  <p:clrMapOvr>
    <a:masterClrMapping/>
  </p:clrMapOvr>
  <p:transition xmlns:p14="http://schemas.microsoft.com/office/powerpoint/2010/main" spd="slow">
    <p:cut/>
  </p:transition>
</p:sld>
</file>

<file path=ppt/theme/theme1.xml><?xml version="1.0" encoding="utf-8"?>
<a:theme xmlns:a="http://schemas.openxmlformats.org/drawingml/2006/main" name="paper-plane">
  <a:themeElements>
    <a:clrScheme name="Custom 354">
      <a:dk1>
        <a:srgbClr val="000000"/>
      </a:dk1>
      <a:lt1>
        <a:srgbClr val="FFFFFF"/>
      </a:lt1>
      <a:dk2>
        <a:srgbClr val="30182B"/>
      </a:dk2>
      <a:lt2>
        <a:srgbClr val="DFDFDF"/>
      </a:lt2>
      <a:accent1>
        <a:srgbClr val="592D50"/>
      </a:accent1>
      <a:accent2>
        <a:srgbClr val="D3A67A"/>
      </a:accent2>
      <a:accent3>
        <a:srgbClr val="45485F"/>
      </a:accent3>
      <a:accent4>
        <a:srgbClr val="6B9756"/>
      </a:accent4>
      <a:accent5>
        <a:srgbClr val="7D576E"/>
      </a:accent5>
      <a:accent6>
        <a:srgbClr val="4C1A23"/>
      </a:accent6>
      <a:hlink>
        <a:srgbClr val="511E3E"/>
      </a:hlink>
      <a:folHlink>
        <a:srgbClr val="9EA0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580</Words>
  <Application>Microsoft Macintosh PowerPoint</Application>
  <PresentationFormat>On-screen Show (16:9)</PresentationFormat>
  <Paragraphs>62</Paragraphs>
  <Slides>19</Slides>
  <Notes>19</Notes>
  <HiddenSlides>0</HiddenSlides>
  <MMClips>1</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paper-plane</vt:lpstr>
      <vt:lpstr>Final Presentation</vt:lpstr>
      <vt:lpstr>What is Grayling Math Racer?</vt:lpstr>
      <vt:lpstr>Scope</vt:lpstr>
      <vt:lpstr>The IOS Application</vt:lpstr>
      <vt:lpstr>Behind the Scenes</vt:lpstr>
      <vt:lpstr>Early Stages</vt:lpstr>
      <vt:lpstr>PowerPoint Presentation</vt:lpstr>
      <vt:lpstr>1st Prototype </vt:lpstr>
      <vt:lpstr>Second Prototype</vt:lpstr>
      <vt:lpstr>Final Product</vt:lpstr>
      <vt:lpstr>Live Demo</vt:lpstr>
      <vt:lpstr>Grayling Elementary Ms. Bouwhuis first grader responses  </vt:lpstr>
      <vt:lpstr>PowerPoint Presentation</vt:lpstr>
      <vt:lpstr>Messages</vt:lpstr>
      <vt:lpstr>Messages</vt:lpstr>
      <vt:lpstr>Messages</vt:lpstr>
      <vt:lpstr>Messages</vt:lpstr>
      <vt:lpstr>Messages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cp:lastModifiedBy>John Luu</cp:lastModifiedBy>
  <cp:revision>1</cp:revision>
  <dcterms:modified xsi:type="dcterms:W3CDTF">2015-04-21T01:51:05Z</dcterms:modified>
</cp:coreProperties>
</file>